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61" r:id="rId6"/>
    <p:sldId id="263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54" d="100"/>
          <a:sy n="54" d="100"/>
        </p:scale>
        <p:origin x="4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096C-C91A-4724-9542-D972AE6F1D97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5994-7A39-45E8-BFE7-D347F0FA5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1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63C-D273-425D-A96A-4AA316054CA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4E9C-C16F-4FF6-A5D5-5B29BE73B9C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04A7-C258-4BCE-95A7-BB8C004F336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BD5-5AA0-4EC5-830D-4156A4A7C23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5BA-97D1-4A20-B5AE-EB9B1D0E55B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1CF5-63A2-4CE6-9202-FC50C54E96A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1BDE-FDB2-4F6B-8F06-78E3D551964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B89E-D83F-4D31-A105-33D34FF902F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EB6A-DCCC-43E2-8848-57CB306DCA6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9480-0013-4440-92BE-33964A1048A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1B3-C977-4B2B-9E3B-05B3C51750A9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3D4-4FC6-4C48-B31D-9A535B6EC98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9EF0-53ED-4807-9009-4F4789DF01E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0DEE-C9AE-43E7-88C9-C1FDC0A83D1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8540-5B04-4452-9D69-4D57C00D668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1975-FE07-4DB1-9748-E5EED93A7AF9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58EC-8623-41A1-842F-925286E9F99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ADB46C-0CAB-402B-AE12-45A219789CD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www.energyremediationsolutions.com   361-730-9984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nergyremediationsolution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Energy Remediation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Oilfield products </a:t>
            </a:r>
            <a:endParaRPr lang="en-US" dirty="0">
              <a:solidFill>
                <a:schemeClr val="tx1"/>
              </a:solidFill>
              <a:hlinkClick r:id="rId2"/>
            </a:endParaRP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www.energyremediationsolutions.com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Safe, S</a:t>
            </a:r>
            <a:r>
              <a:rPr lang="en-US" sz="28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ustainable and </a:t>
            </a: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Economical</a:t>
            </a:r>
            <a:r>
              <a:rPr lang="en-US" sz="28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28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olutions for the Oil Field</a:t>
            </a:r>
          </a:p>
          <a:p>
            <a:pPr marL="0" indent="0">
              <a:buNone/>
            </a:pPr>
            <a:r>
              <a:rPr lang="en-US" sz="28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MEOR, H2S, Paraffin, Scale, Corrosion, and Asphaltenes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47" y="618517"/>
            <a:ext cx="5273463" cy="17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40" y="3064834"/>
            <a:ext cx="3494466" cy="202862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Advantages of Energy Remediation Solutions Oil field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Ecologically Friendly Microbial  </a:t>
            </a:r>
          </a:p>
          <a:p>
            <a:pPr marL="342900" lvl="0" indent="-342900">
              <a:spcBef>
                <a:spcPts val="52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Offering sustainable solutions to eliminate</a:t>
            </a:r>
          </a:p>
          <a:p>
            <a:pPr lvl="2">
              <a:spcBef>
                <a:spcPts val="370"/>
              </a:spcBef>
              <a:buClr>
                <a:schemeClr val="dk1"/>
              </a:buClr>
              <a:buSzPct val="97368"/>
              <a:buFont typeface="Noto Symbol"/>
              <a:buChar char="▪"/>
            </a:pPr>
            <a:r>
              <a:rPr lang="en-US" sz="185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H2S</a:t>
            </a:r>
          </a:p>
          <a:p>
            <a:pPr lvl="2">
              <a:spcBef>
                <a:spcPts val="370"/>
              </a:spcBef>
              <a:buClr>
                <a:schemeClr val="dk1"/>
              </a:buClr>
              <a:buSzPct val="97368"/>
              <a:buFont typeface="Noto Symbol"/>
              <a:buChar char="▪"/>
            </a:pPr>
            <a:r>
              <a:rPr lang="en-US" sz="185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Paraffin</a:t>
            </a:r>
          </a:p>
          <a:p>
            <a:pPr lvl="2">
              <a:spcBef>
                <a:spcPts val="370"/>
              </a:spcBef>
              <a:buClr>
                <a:schemeClr val="dk1"/>
              </a:buClr>
              <a:buSzPct val="97368"/>
              <a:buFont typeface="Noto Symbol"/>
              <a:buChar char="▪"/>
            </a:pPr>
            <a:r>
              <a:rPr lang="en-US" sz="185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Scale &amp; Corrosion</a:t>
            </a:r>
          </a:p>
          <a:p>
            <a:pPr lvl="2">
              <a:spcBef>
                <a:spcPts val="370"/>
              </a:spcBef>
              <a:buClr>
                <a:schemeClr val="dk1"/>
              </a:buClr>
              <a:buSzPct val="97368"/>
              <a:buFont typeface="Noto Symbol"/>
              <a:buChar char="▪"/>
            </a:pPr>
            <a:r>
              <a:rPr lang="en-US" sz="185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Asphaltenes</a:t>
            </a:r>
          </a:p>
          <a:p>
            <a:pPr marL="342900" lvl="0" indent="-342900">
              <a:spcBef>
                <a:spcPts val="52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Removes need for </a:t>
            </a:r>
            <a:r>
              <a:rPr lang="en-US" sz="2600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hazardous</a:t>
            </a: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chemicals</a:t>
            </a:r>
          </a:p>
          <a:p>
            <a:pPr marL="342900" lvl="0" indent="-342900">
              <a:spcBef>
                <a:spcPts val="52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Provides measurable results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Significantly lower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3182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Eliminates the need for chemical treatments, hot oil, and hot water treatments</a:t>
            </a:r>
          </a:p>
          <a:p>
            <a:pPr marL="342900" lvl="0" indent="-342900">
              <a:spcBef>
                <a:spcPts val="52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Reduces the frequency of workover units to pull wells, </a:t>
            </a:r>
          </a:p>
          <a:p>
            <a:pPr lvl="2">
              <a:spcBef>
                <a:spcPts val="370"/>
              </a:spcBef>
              <a:buClr>
                <a:schemeClr val="dk1"/>
              </a:buClr>
              <a:buSzPct val="97368"/>
              <a:buFont typeface="Noto Symbol"/>
              <a:buChar char="▪"/>
            </a:pPr>
            <a:r>
              <a:rPr lang="en-US" sz="185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Lowers costs of replacing rods, tubing, pumps and </a:t>
            </a:r>
            <a:r>
              <a:rPr lang="en-US" sz="18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lessens </a:t>
            </a:r>
            <a:r>
              <a:rPr lang="en-US" sz="185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downtime</a:t>
            </a:r>
          </a:p>
          <a:p>
            <a:pPr marL="342900" lvl="0" indent="-342900">
              <a:spcBef>
                <a:spcPts val="52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Reduces electricity costs by reducing drag incurred on rod pumps due to paraffin by reducing oil viscosity</a:t>
            </a:r>
          </a:p>
          <a:p>
            <a:pPr marL="342900" lvl="0" indent="-342900">
              <a:spcBef>
                <a:spcPts val="52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6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Shifts hydrocarbon fraction to produce lighter, more profitable oil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6F2B05-D14A-46C1-B94D-81BAFA34CA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2159486"/>
            <a:ext cx="3995592" cy="251408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1F734-A85A-4FEA-8CB8-6C72B8195C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Applications for ERS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Performance advantage in select markets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000" cap="none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Paraffins</a:t>
            </a:r>
            <a:r>
              <a:rPr lang="en-US" sz="20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Asphaltenes, MEOR, SCALE, Frac Polymers, Well Stimulations, Hydrogen Sulfide Control, Water Quality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6263640"/>
            <a:ext cx="6672887" cy="365125"/>
          </a:xfrm>
        </p:spPr>
        <p:txBody>
          <a:bodyPr>
            <a:normAutofit/>
          </a:bodyPr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5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traditional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Traditional Mechanisms  </a:t>
            </a:r>
          </a:p>
          <a:p>
            <a:pPr lvl="1" indent="-285750">
              <a:spcBef>
                <a:spcPts val="400"/>
              </a:spcBef>
              <a:buSzPct val="100000"/>
              <a:buFont typeface="Noto Symbol"/>
              <a:buChar char="▪"/>
            </a:pPr>
            <a:r>
              <a:rPr 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Solvents</a:t>
            </a:r>
          </a:p>
          <a:p>
            <a:pPr lvl="1" indent="-285750">
              <a:spcBef>
                <a:spcPts val="400"/>
              </a:spcBef>
              <a:buSzPct val="100000"/>
              <a:buFont typeface="Noto Symbol"/>
              <a:buChar char="▪"/>
            </a:pPr>
            <a:r>
              <a:rPr 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Surfactants</a:t>
            </a:r>
            <a:endParaRPr lang="en-US" sz="2800" cap="none" dirty="0">
              <a:solidFill>
                <a:schemeClr val="dk1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New Mechanisms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Paraffin metabolism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Asphaltene control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Frac polymer repair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Emulsion Breaking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www.energyremediationsolutions.com   361-730-9984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27" y="2360220"/>
            <a:ext cx="3851565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DD4CF-9732-4771-98FE-77886DC915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861A9C-C970-4FFE-B67C-222B6F5732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" b="8306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FDF82E-EBD8-4EC5-AD10-CD9E70EE8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sz="3300"/>
              <a:t>ERS Products General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Safe to handle</a:t>
            </a:r>
          </a:p>
          <a:p>
            <a:r>
              <a:rPr lang="en-US" sz="1800" dirty="0"/>
              <a:t>Mixtures (ecosystems)                                                </a:t>
            </a:r>
          </a:p>
          <a:p>
            <a:r>
              <a:rPr lang="en-US" sz="1800" dirty="0"/>
              <a:t>Chosen for specific activity</a:t>
            </a:r>
          </a:p>
          <a:p>
            <a:r>
              <a:rPr lang="en-US" sz="1800" dirty="0"/>
              <a:t>Chosen to eliminate undesirable properties</a:t>
            </a:r>
          </a:p>
          <a:p>
            <a:r>
              <a:rPr lang="en-US" sz="1800" dirty="0"/>
              <a:t>100% eco natural microorganisms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58184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www.energyremediationsolutions.com   361-730-9984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9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p:spPr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86BEAF-FD24-4827-AD37-6785EBC9C2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D4DD4CF-9732-4771-98FE-77886DC915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2861A9C-C970-4FFE-B67C-222B6F5732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38862" y="884405"/>
            <a:ext cx="4457534" cy="52693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FDF82E-EBD8-4EC5-AD10-CD9E70EE8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93" y="96340"/>
            <a:ext cx="1486593" cy="89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717" y="640831"/>
            <a:ext cx="3615819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Environmental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96408" y="1888178"/>
            <a:ext cx="3352128" cy="436022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All </a:t>
            </a:r>
            <a:r>
              <a:rPr lang="en-US" sz="2800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ERS</a:t>
            </a: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products are </a:t>
            </a:r>
            <a:r>
              <a:rPr lang="en-US" sz="2800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among the safest used in the oilfield.  Low in </a:t>
            </a: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hazardous potential and non-pathogenic to humans, animals, the water supply, and safe for the environment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800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ERS</a:t>
            </a: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offers safe effective treatments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800" cap="none" dirty="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New, innovative, clean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sz="2000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Microbes reduce operating costs and environmental liability </a:t>
            </a:r>
            <a:r>
              <a:rPr 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 public image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58184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www.energyremediationsolutions.com   361-730-9984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5946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7244</TotalTime>
  <Words>269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Symbol</vt:lpstr>
      <vt:lpstr>Souce Sans Pro</vt:lpstr>
      <vt:lpstr>Source Sans Pro</vt:lpstr>
      <vt:lpstr>Tw Cen MT</vt:lpstr>
      <vt:lpstr>Droplet</vt:lpstr>
      <vt:lpstr>Energy Remediation solutions</vt:lpstr>
      <vt:lpstr>PowerPoint Presentation</vt:lpstr>
      <vt:lpstr>Advantages of Energy Remediation Solutions Oil field Products</vt:lpstr>
      <vt:lpstr>Significantly lower expenses</vt:lpstr>
      <vt:lpstr>Applications for ERS products</vt:lpstr>
      <vt:lpstr>Comparison to traditional chemicals</vt:lpstr>
      <vt:lpstr>ERS Products General Characteristics</vt:lpstr>
      <vt:lpstr>Environmental stewardship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Remediation solutions</dc:title>
  <dc:creator>Dennis Schneider</dc:creator>
  <cp:lastModifiedBy>Dennis Schneider</cp:lastModifiedBy>
  <cp:revision>29</cp:revision>
  <dcterms:created xsi:type="dcterms:W3CDTF">2017-09-15T13:02:52Z</dcterms:created>
  <dcterms:modified xsi:type="dcterms:W3CDTF">2017-09-20T13:47:31Z</dcterms:modified>
</cp:coreProperties>
</file>